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7432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4864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82296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109728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192024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246888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274320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301752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329184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356616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384048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411480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466344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493776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5212080"/>
            <a:ext cx="9144000" cy="0"/>
          </a:xfrm>
          <a:prstGeom prst="line">
            <a:avLst/>
          </a:prstGeom>
          <a:noFill/>
          <a:ln w="381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137160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 ZION CHURCH  |  TECHNOLOGY IN MINISTRY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274320" y="475488"/>
            <a:ext cx="8503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Church</a:t>
            </a:r>
            <a:endParaRPr lang="en-US" sz="3800" dirty="0"/>
          </a:p>
        </p:txBody>
      </p:sp>
      <p:sp>
        <p:nvSpPr>
          <p:cNvPr id="26" name="Text 24"/>
          <p:cNvSpPr/>
          <p:nvPr/>
        </p:nvSpPr>
        <p:spPr>
          <a:xfrm>
            <a:off x="274320" y="1115568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Congregational Health Assessment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274320" y="1664208"/>
            <a:ext cx="41148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4320" y="179222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Results  |  Strategic Insights  |  Path Forward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74320" y="2286000"/>
            <a:ext cx="2743200" cy="1664208"/>
          </a:xfrm>
          <a:prstGeom prst="rect">
            <a:avLst/>
          </a:prstGeom>
          <a:solidFill>
            <a:srgbClr val="FFFFFF">
              <a:alpha val="9000"/>
            </a:srgbClr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74320" y="2286000"/>
            <a:ext cx="2743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74320" y="233172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121</a:t>
            </a:r>
            <a:endParaRPr lang="en-US" sz="4200" dirty="0"/>
          </a:p>
        </p:txBody>
      </p:sp>
      <p:sp>
        <p:nvSpPr>
          <p:cNvPr id="32" name="Text 30"/>
          <p:cNvSpPr/>
          <p:nvPr/>
        </p:nvSpPr>
        <p:spPr>
          <a:xfrm>
            <a:off x="365760" y="3127248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Respondents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65760" y="343814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 &amp; Leaders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154680" y="2286000"/>
            <a:ext cx="2743200" cy="1664208"/>
          </a:xfrm>
          <a:prstGeom prst="rect">
            <a:avLst/>
          </a:prstGeom>
          <a:solidFill>
            <a:srgbClr val="FFFFFF">
              <a:alpha val="9000"/>
            </a:srgbClr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3154680" y="2286000"/>
            <a:ext cx="2743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154680" y="233172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</a:t>
            </a:r>
            <a:endParaRPr lang="en-US" sz="4200" dirty="0"/>
          </a:p>
        </p:txBody>
      </p:sp>
      <p:sp>
        <p:nvSpPr>
          <p:cNvPr id="37" name="Text 35"/>
          <p:cNvSpPr/>
          <p:nvPr/>
        </p:nvSpPr>
        <p:spPr>
          <a:xfrm>
            <a:off x="3246120" y="3127248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3246120" y="343814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17 Categories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035040" y="2286000"/>
            <a:ext cx="2743200" cy="1664208"/>
          </a:xfrm>
          <a:prstGeom prst="rect">
            <a:avLst/>
          </a:prstGeom>
          <a:solidFill>
            <a:srgbClr val="FFFFFF">
              <a:alpha val="9000"/>
            </a:srgbClr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035040" y="2286000"/>
            <a:ext cx="2743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035040" y="233172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81.1%</a:t>
            </a:r>
            <a:endParaRPr lang="en-US" sz="4200" dirty="0"/>
          </a:p>
        </p:txBody>
      </p:sp>
      <p:sp>
        <p:nvSpPr>
          <p:cNvPr id="42" name="Text 40"/>
          <p:cNvSpPr/>
          <p:nvPr/>
        </p:nvSpPr>
        <p:spPr>
          <a:xfrm>
            <a:off x="6126480" y="3127248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Agree / Strongly Agree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6126480" y="343814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Health Score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3017520" y="4133088"/>
            <a:ext cx="3108960" cy="329184"/>
          </a:xfrm>
          <a:prstGeom prst="rect">
            <a:avLst/>
          </a:prstGeom>
          <a:solidFill>
            <a:srgbClr val="C9A84C">
              <a:alpha val="88000"/>
            </a:srgbClr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017520" y="4133088"/>
            <a:ext cx="3108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PRESENTATION  |  Technology In Ministry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74320" y="4864608"/>
            <a:ext cx="8595360" cy="265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Technology In Ministry  |  Church Assessment Platform  |  technologyinministry.com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SECTION 3  |  What Your Church Is Doing Well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7772400" y="164592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2788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822960"/>
            <a:ext cx="2788920" cy="4572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859536"/>
            <a:ext cx="10058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7A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81.1%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280160" y="896112"/>
            <a:ext cx="17373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 / Strongly Agree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154680" y="822960"/>
            <a:ext cx="2788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54680" y="822960"/>
            <a:ext cx="2788920" cy="457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859536"/>
            <a:ext cx="10058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14.5%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160520" y="896112"/>
            <a:ext cx="17373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Neutral — Growth Opportunities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035040" y="822960"/>
            <a:ext cx="2788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035040" y="822960"/>
            <a:ext cx="2788920" cy="45720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80760" y="859536"/>
            <a:ext cx="10058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4.3%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7040880" y="896112"/>
            <a:ext cx="17373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Disagree / Strongly Disagree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74320" y="1591056"/>
            <a:ext cx="8595360" cy="347472"/>
          </a:xfrm>
          <a:prstGeom prst="rect">
            <a:avLst/>
          </a:prstGeom>
          <a:solidFill>
            <a:srgbClr val="1A2850"/>
          </a:solidFill>
          <a:ln w="12700">
            <a:solidFill>
              <a:srgbClr val="1A285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1591056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data does not reflect crisis. It reflects opportunity." — Technology In Ministry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74320" y="2029968"/>
            <a:ext cx="2788920" cy="2633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74320" y="2029968"/>
            <a:ext cx="2788920" cy="512064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2048256"/>
            <a:ext cx="2148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Preaching &amp; Teaching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514600" y="2048256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A+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274320" y="2542032"/>
            <a:ext cx="27889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D1B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4.60</a:t>
            </a:r>
            <a:endParaRPr lang="en-US" sz="3400" dirty="0"/>
          </a:p>
        </p:txBody>
      </p:sp>
      <p:sp>
        <p:nvSpPr>
          <p:cNvPr id="24" name="Text 22"/>
          <p:cNvSpPr/>
          <p:nvPr/>
        </p:nvSpPr>
        <p:spPr>
          <a:xfrm>
            <a:off x="274320" y="3044952"/>
            <a:ext cx="2788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B7B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satisfaction score (1–5)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65760" y="330098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Biblical faithfulness</a:t>
            </a:r>
            <a:endParaRPr lang="en-US" sz="720" dirty="0"/>
          </a:p>
        </p:txBody>
      </p:sp>
      <p:sp>
        <p:nvSpPr>
          <p:cNvPr id="26" name="Shape 24"/>
          <p:cNvSpPr/>
          <p:nvPr/>
        </p:nvSpPr>
        <p:spPr>
          <a:xfrm>
            <a:off x="1600200" y="334670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600200" y="3346704"/>
            <a:ext cx="1228039" cy="137160"/>
          </a:xfrm>
          <a:prstGeom prst="rect">
            <a:avLst/>
          </a:prstGeom>
          <a:solidFill>
            <a:srgbClr val="1B7A8A"/>
          </a:solidFill>
          <a:ln w="12700">
            <a:solidFill>
              <a:srgbClr val="1B7A8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898648" y="330098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79%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365760" y="357530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Theological soundness</a:t>
            </a:r>
            <a:endParaRPr lang="en-US" sz="720" dirty="0"/>
          </a:p>
        </p:txBody>
      </p:sp>
      <p:sp>
        <p:nvSpPr>
          <p:cNvPr id="30" name="Shape 28"/>
          <p:cNvSpPr/>
          <p:nvPr/>
        </p:nvSpPr>
        <p:spPr>
          <a:xfrm>
            <a:off x="1600200" y="362102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600200" y="3621024"/>
            <a:ext cx="1538935" cy="1371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898648" y="357530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99%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365760" y="384962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Relevance to daily life</a:t>
            </a:r>
            <a:endParaRPr lang="en-US" sz="720" dirty="0"/>
          </a:p>
        </p:txBody>
      </p:sp>
      <p:sp>
        <p:nvSpPr>
          <p:cNvPr id="34" name="Shape 32"/>
          <p:cNvSpPr/>
          <p:nvPr/>
        </p:nvSpPr>
        <p:spPr>
          <a:xfrm>
            <a:off x="1600200" y="389534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600200" y="3895344"/>
            <a:ext cx="1103681" cy="137160"/>
          </a:xfrm>
          <a:prstGeom prst="rect">
            <a:avLst/>
          </a:prstGeom>
          <a:solidFill>
            <a:srgbClr val="1B7A8A"/>
          </a:solidFill>
          <a:ln w="12700">
            <a:solidFill>
              <a:srgbClr val="1B7A8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898648" y="384962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71%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365760" y="412394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Sermon application</a:t>
            </a:r>
            <a:endParaRPr lang="en-US" sz="720" dirty="0"/>
          </a:p>
        </p:txBody>
      </p:sp>
      <p:sp>
        <p:nvSpPr>
          <p:cNvPr id="38" name="Shape 36"/>
          <p:cNvSpPr/>
          <p:nvPr/>
        </p:nvSpPr>
        <p:spPr>
          <a:xfrm>
            <a:off x="1600200" y="416966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600200" y="4169664"/>
            <a:ext cx="1010412" cy="137160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898648" y="412394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65%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365760" y="439826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Calls to holiness</a:t>
            </a:r>
            <a:endParaRPr lang="en-US" sz="720" dirty="0"/>
          </a:p>
        </p:txBody>
      </p:sp>
      <p:sp>
        <p:nvSpPr>
          <p:cNvPr id="42" name="Shape 40"/>
          <p:cNvSpPr/>
          <p:nvPr/>
        </p:nvSpPr>
        <p:spPr>
          <a:xfrm>
            <a:off x="1600200" y="444398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600200" y="4443984"/>
            <a:ext cx="1212494" cy="137160"/>
          </a:xfrm>
          <a:prstGeom prst="rect">
            <a:avLst/>
          </a:prstGeom>
          <a:solidFill>
            <a:srgbClr val="1B7A8A"/>
          </a:solidFill>
          <a:ln w="12700">
            <a:solidFill>
              <a:srgbClr val="1B7A8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898648" y="439826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78%</a:t>
            </a:r>
            <a:endParaRPr lang="en-US" sz="700" dirty="0"/>
          </a:p>
        </p:txBody>
      </p:sp>
      <p:sp>
        <p:nvSpPr>
          <p:cNvPr id="45" name="Shape 43"/>
          <p:cNvSpPr/>
          <p:nvPr/>
        </p:nvSpPr>
        <p:spPr>
          <a:xfrm>
            <a:off x="3154680" y="2029968"/>
            <a:ext cx="2788920" cy="2633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3154680" y="2029968"/>
            <a:ext cx="2788920" cy="512064"/>
          </a:xfrm>
          <a:prstGeom prst="rect">
            <a:avLst/>
          </a:prstGeom>
          <a:solidFill>
            <a:srgbClr val="1B7A8A"/>
          </a:solidFill>
          <a:ln w="12700">
            <a:solidFill>
              <a:srgbClr val="1B7A8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246120" y="2048256"/>
            <a:ext cx="2148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Worship &amp; Music</a:t>
            </a:r>
            <a:endParaRPr lang="en-US" sz="1050" dirty="0"/>
          </a:p>
        </p:txBody>
      </p:sp>
      <p:sp>
        <p:nvSpPr>
          <p:cNvPr id="48" name="Text 46"/>
          <p:cNvSpPr/>
          <p:nvPr/>
        </p:nvSpPr>
        <p:spPr>
          <a:xfrm>
            <a:off x="5394960" y="2048256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3154680" y="2542032"/>
            <a:ext cx="27889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B7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4.38</a:t>
            </a:r>
            <a:endParaRPr lang="en-US" sz="3400" dirty="0"/>
          </a:p>
        </p:txBody>
      </p:sp>
      <p:sp>
        <p:nvSpPr>
          <p:cNvPr id="50" name="Text 48"/>
          <p:cNvSpPr/>
          <p:nvPr/>
        </p:nvSpPr>
        <p:spPr>
          <a:xfrm>
            <a:off x="3154680" y="3044952"/>
            <a:ext cx="2788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B7B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satisfaction score (1–5)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3246120" y="330098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Encounter God</a:t>
            </a:r>
            <a:endParaRPr lang="en-US" sz="720" dirty="0"/>
          </a:p>
        </p:txBody>
      </p:sp>
      <p:sp>
        <p:nvSpPr>
          <p:cNvPr id="52" name="Shape 50"/>
          <p:cNvSpPr/>
          <p:nvPr/>
        </p:nvSpPr>
        <p:spPr>
          <a:xfrm>
            <a:off x="4480560" y="334670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4480560" y="3346704"/>
            <a:ext cx="1461211" cy="1371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779008" y="330098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94%</a:t>
            </a:r>
            <a:endParaRPr lang="en-US" sz="700" dirty="0"/>
          </a:p>
        </p:txBody>
      </p:sp>
      <p:sp>
        <p:nvSpPr>
          <p:cNvPr id="55" name="Text 53"/>
          <p:cNvSpPr/>
          <p:nvPr/>
        </p:nvSpPr>
        <p:spPr>
          <a:xfrm>
            <a:off x="3246120" y="357530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of worship</a:t>
            </a:r>
            <a:endParaRPr lang="en-US" sz="720" dirty="0"/>
          </a:p>
        </p:txBody>
      </p:sp>
      <p:sp>
        <p:nvSpPr>
          <p:cNvPr id="56" name="Shape 54"/>
          <p:cNvSpPr/>
          <p:nvPr/>
        </p:nvSpPr>
        <p:spPr>
          <a:xfrm>
            <a:off x="4480560" y="362102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4480560" y="3621024"/>
            <a:ext cx="1383487" cy="1371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5779008" y="357530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89%</a:t>
            </a:r>
            <a:endParaRPr lang="en-US" sz="700" dirty="0"/>
          </a:p>
        </p:txBody>
      </p:sp>
      <p:sp>
        <p:nvSpPr>
          <p:cNvPr id="59" name="Text 57"/>
          <p:cNvSpPr/>
          <p:nvPr/>
        </p:nvSpPr>
        <p:spPr>
          <a:xfrm>
            <a:off x="3246120" y="384962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Music participation</a:t>
            </a:r>
            <a:endParaRPr lang="en-US" sz="720" dirty="0"/>
          </a:p>
        </p:txBody>
      </p:sp>
      <p:sp>
        <p:nvSpPr>
          <p:cNvPr id="60" name="Shape 58"/>
          <p:cNvSpPr/>
          <p:nvPr/>
        </p:nvSpPr>
        <p:spPr>
          <a:xfrm>
            <a:off x="4480560" y="389534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4480560" y="3895344"/>
            <a:ext cx="1290218" cy="137160"/>
          </a:xfrm>
          <a:prstGeom prst="rect">
            <a:avLst/>
          </a:prstGeom>
          <a:solidFill>
            <a:srgbClr val="1B7A8A"/>
          </a:solidFill>
          <a:ln w="12700">
            <a:solidFill>
              <a:srgbClr val="1B7A8A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779008" y="384962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83%</a:t>
            </a:r>
            <a:endParaRPr lang="en-US" sz="700" dirty="0"/>
          </a:p>
        </p:txBody>
      </p:sp>
      <p:sp>
        <p:nvSpPr>
          <p:cNvPr id="63" name="Text 61"/>
          <p:cNvSpPr/>
          <p:nvPr/>
        </p:nvSpPr>
        <p:spPr>
          <a:xfrm>
            <a:off x="3246120" y="412394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Communion reverence</a:t>
            </a:r>
            <a:endParaRPr lang="en-US" sz="720" dirty="0"/>
          </a:p>
        </p:txBody>
      </p:sp>
      <p:sp>
        <p:nvSpPr>
          <p:cNvPr id="64" name="Shape 62"/>
          <p:cNvSpPr/>
          <p:nvPr/>
        </p:nvSpPr>
        <p:spPr>
          <a:xfrm>
            <a:off x="4480560" y="416966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4480560" y="4169664"/>
            <a:ext cx="1476756" cy="1371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5779008" y="412394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</a:t>
            </a:r>
            <a:endParaRPr lang="en-US" sz="700" dirty="0"/>
          </a:p>
        </p:txBody>
      </p:sp>
      <p:sp>
        <p:nvSpPr>
          <p:cNvPr id="67" name="Text 65"/>
          <p:cNvSpPr/>
          <p:nvPr/>
        </p:nvSpPr>
        <p:spPr>
          <a:xfrm>
            <a:off x="3246120" y="439826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Pace &amp; length</a:t>
            </a:r>
            <a:endParaRPr lang="en-US" sz="720" dirty="0"/>
          </a:p>
        </p:txBody>
      </p:sp>
      <p:sp>
        <p:nvSpPr>
          <p:cNvPr id="68" name="Shape 66"/>
          <p:cNvSpPr/>
          <p:nvPr/>
        </p:nvSpPr>
        <p:spPr>
          <a:xfrm>
            <a:off x="4480560" y="444398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4480560" y="4443984"/>
            <a:ext cx="1399032" cy="1371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5779008" y="439826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</a:t>
            </a:r>
            <a:endParaRPr lang="en-US" sz="700" dirty="0"/>
          </a:p>
        </p:txBody>
      </p:sp>
      <p:sp>
        <p:nvSpPr>
          <p:cNvPr id="71" name="Shape 69"/>
          <p:cNvSpPr/>
          <p:nvPr/>
        </p:nvSpPr>
        <p:spPr>
          <a:xfrm>
            <a:off x="6035040" y="2029968"/>
            <a:ext cx="2788920" cy="2633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72" name="Shape 70"/>
          <p:cNvSpPr/>
          <p:nvPr/>
        </p:nvSpPr>
        <p:spPr>
          <a:xfrm>
            <a:off x="6035040" y="2029968"/>
            <a:ext cx="2788920" cy="512064"/>
          </a:xfrm>
          <a:prstGeom prst="rect">
            <a:avLst/>
          </a:prstGeom>
          <a:solidFill>
            <a:srgbClr val="5A3278"/>
          </a:solidFill>
          <a:ln w="12700">
            <a:solidFill>
              <a:srgbClr val="5A3278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126480" y="2048256"/>
            <a:ext cx="2148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Hospitality &amp; Belonging</a:t>
            </a:r>
            <a:endParaRPr lang="en-US" sz="1050" dirty="0"/>
          </a:p>
        </p:txBody>
      </p:sp>
      <p:sp>
        <p:nvSpPr>
          <p:cNvPr id="74" name="Text 72"/>
          <p:cNvSpPr/>
          <p:nvPr/>
        </p:nvSpPr>
        <p:spPr>
          <a:xfrm>
            <a:off x="8275320" y="2048256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600" dirty="0"/>
          </a:p>
        </p:txBody>
      </p:sp>
      <p:sp>
        <p:nvSpPr>
          <p:cNvPr id="75" name="Text 73"/>
          <p:cNvSpPr/>
          <p:nvPr/>
        </p:nvSpPr>
        <p:spPr>
          <a:xfrm>
            <a:off x="6035040" y="2542032"/>
            <a:ext cx="27889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5A32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4.26</a:t>
            </a:r>
            <a:endParaRPr lang="en-US" sz="3400" dirty="0"/>
          </a:p>
        </p:txBody>
      </p:sp>
      <p:sp>
        <p:nvSpPr>
          <p:cNvPr id="76" name="Text 74"/>
          <p:cNvSpPr/>
          <p:nvPr/>
        </p:nvSpPr>
        <p:spPr>
          <a:xfrm>
            <a:off x="6035040" y="3044952"/>
            <a:ext cx="2788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B7B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satisfaction score (1–5)</a:t>
            </a:r>
            <a:endParaRPr lang="en-US" sz="800" dirty="0"/>
          </a:p>
        </p:txBody>
      </p:sp>
      <p:sp>
        <p:nvSpPr>
          <p:cNvPr id="77" name="Text 75"/>
          <p:cNvSpPr/>
          <p:nvPr/>
        </p:nvSpPr>
        <p:spPr>
          <a:xfrm>
            <a:off x="6126480" y="330098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 I belong here</a:t>
            </a:r>
            <a:endParaRPr lang="en-US" sz="720" dirty="0"/>
          </a:p>
        </p:txBody>
      </p:sp>
      <p:sp>
        <p:nvSpPr>
          <p:cNvPr id="78" name="Shape 76"/>
          <p:cNvSpPr/>
          <p:nvPr/>
        </p:nvSpPr>
        <p:spPr>
          <a:xfrm>
            <a:off x="7360920" y="334670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7360920" y="3346704"/>
            <a:ext cx="1383487" cy="1371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8659368" y="330098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89%</a:t>
            </a:r>
            <a:endParaRPr lang="en-US" sz="700" dirty="0"/>
          </a:p>
        </p:txBody>
      </p:sp>
      <p:sp>
        <p:nvSpPr>
          <p:cNvPr id="81" name="Text 79"/>
          <p:cNvSpPr/>
          <p:nvPr/>
        </p:nvSpPr>
        <p:spPr>
          <a:xfrm>
            <a:off x="6126480" y="357530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Respectful culture</a:t>
            </a:r>
            <a:endParaRPr lang="en-US" sz="720" dirty="0"/>
          </a:p>
        </p:txBody>
      </p:sp>
      <p:sp>
        <p:nvSpPr>
          <p:cNvPr id="82" name="Shape 80"/>
          <p:cNvSpPr/>
          <p:nvPr/>
        </p:nvSpPr>
        <p:spPr>
          <a:xfrm>
            <a:off x="7360920" y="362102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7360920" y="3621024"/>
            <a:ext cx="1383487" cy="1371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8659368" y="357530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89%</a:t>
            </a:r>
            <a:endParaRPr lang="en-US" sz="700" dirty="0"/>
          </a:p>
        </p:txBody>
      </p:sp>
      <p:sp>
        <p:nvSpPr>
          <p:cNvPr id="85" name="Text 83"/>
          <p:cNvSpPr/>
          <p:nvPr/>
        </p:nvSpPr>
        <p:spPr>
          <a:xfrm>
            <a:off x="6126480" y="384962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Guests welcomed</a:t>
            </a:r>
            <a:endParaRPr lang="en-US" sz="720" dirty="0"/>
          </a:p>
        </p:txBody>
      </p:sp>
      <p:sp>
        <p:nvSpPr>
          <p:cNvPr id="86" name="Shape 84"/>
          <p:cNvSpPr/>
          <p:nvPr/>
        </p:nvSpPr>
        <p:spPr>
          <a:xfrm>
            <a:off x="7360920" y="389534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7360920" y="3895344"/>
            <a:ext cx="1228039" cy="137160"/>
          </a:xfrm>
          <a:prstGeom prst="rect">
            <a:avLst/>
          </a:prstGeom>
          <a:solidFill>
            <a:srgbClr val="1B7A8A"/>
          </a:solidFill>
          <a:ln w="12700">
            <a:solidFill>
              <a:srgbClr val="1B7A8A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8659368" y="384962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79%</a:t>
            </a:r>
            <a:endParaRPr lang="en-US" sz="700" dirty="0"/>
          </a:p>
        </p:txBody>
      </p:sp>
      <p:sp>
        <p:nvSpPr>
          <p:cNvPr id="89" name="Text 87"/>
          <p:cNvSpPr/>
          <p:nvPr/>
        </p:nvSpPr>
        <p:spPr>
          <a:xfrm>
            <a:off x="6126480" y="412394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Prayer opportunities</a:t>
            </a:r>
            <a:endParaRPr lang="en-US" sz="720" dirty="0"/>
          </a:p>
        </p:txBody>
      </p:sp>
      <p:sp>
        <p:nvSpPr>
          <p:cNvPr id="90" name="Shape 88"/>
          <p:cNvSpPr/>
          <p:nvPr/>
        </p:nvSpPr>
        <p:spPr>
          <a:xfrm>
            <a:off x="7360920" y="416966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7360920" y="4169664"/>
            <a:ext cx="1492301" cy="1371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8659368" y="412394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96%</a:t>
            </a:r>
            <a:endParaRPr lang="en-US" sz="700" dirty="0"/>
          </a:p>
        </p:txBody>
      </p:sp>
      <p:sp>
        <p:nvSpPr>
          <p:cNvPr id="93" name="Text 91"/>
          <p:cNvSpPr/>
          <p:nvPr/>
        </p:nvSpPr>
        <p:spPr>
          <a:xfrm>
            <a:off x="6126480" y="4398264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 clear</a:t>
            </a:r>
            <a:endParaRPr lang="en-US" sz="720" dirty="0"/>
          </a:p>
        </p:txBody>
      </p:sp>
      <p:sp>
        <p:nvSpPr>
          <p:cNvPr id="94" name="Shape 92"/>
          <p:cNvSpPr/>
          <p:nvPr/>
        </p:nvSpPr>
        <p:spPr>
          <a:xfrm>
            <a:off x="7360920" y="4443984"/>
            <a:ext cx="1280160" cy="137160"/>
          </a:xfrm>
          <a:prstGeom prst="rect">
            <a:avLst/>
          </a:prstGeom>
          <a:solidFill>
            <a:srgbClr val="E8E4DC"/>
          </a:solidFill>
          <a:ln w="12700">
            <a:solidFill>
              <a:srgbClr val="D5D0C4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7360920" y="4443984"/>
            <a:ext cx="1352398" cy="1371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8659368" y="439826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87%</a:t>
            </a:r>
            <a:endParaRPr lang="en-US" sz="700" dirty="0"/>
          </a:p>
        </p:txBody>
      </p:sp>
      <p:sp>
        <p:nvSpPr>
          <p:cNvPr id="97" name="Shape 9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274320" y="4864608"/>
            <a:ext cx="8595360" cy="265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Church  |  Congregational Health Assessment  |  Technology In Ministry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76809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SECTION 5  |  6 Strategic Recommendations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7772400" y="164592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78638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practical next steps to move Your Church from data to transformation.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70432"/>
            <a:ext cx="42976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70432"/>
            <a:ext cx="64008" cy="1170432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20624" y="1280160"/>
            <a:ext cx="402336" cy="402336"/>
          </a:xfrm>
          <a:prstGeom prst="ellipse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0624" y="128016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32688" y="1261872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0D1B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Discipleship Pathway Map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932688" y="1554480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 Pastor + Christian Ed  |  90 days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384048" y="1792224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&amp; publish a visible pathway: Visitor → Member → Servant Leader.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170432"/>
            <a:ext cx="42976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170432"/>
            <a:ext cx="64008" cy="1170432"/>
          </a:xfrm>
          <a:prstGeom prst="rect">
            <a:avLst/>
          </a:prstGeom>
          <a:solidFill>
            <a:srgbClr val="1B7A8A"/>
          </a:solidFill>
          <a:ln w="12700">
            <a:solidFill>
              <a:srgbClr val="1B7A8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855464" y="1280160"/>
            <a:ext cx="402336" cy="402336"/>
          </a:xfrm>
          <a:prstGeom prst="ellipse">
            <a:avLst/>
          </a:prstGeom>
          <a:solidFill>
            <a:srgbClr val="1B7A8A"/>
          </a:solidFill>
          <a:ln w="12700">
            <a:solidFill>
              <a:srgbClr val="1B7A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55464" y="128016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367528" y="1261872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0D1B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 Member Assimilation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367528" y="1554480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1B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 Stewards / Class Leaders  |  30 days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4818888" y="1792224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every new member a class leader within 30 days. Host quarterly Next Steps class.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2432304"/>
            <a:ext cx="42976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2432304"/>
            <a:ext cx="64008" cy="1170432"/>
          </a:xfrm>
          <a:prstGeom prst="rect">
            <a:avLst/>
          </a:prstGeom>
          <a:solidFill>
            <a:srgbClr val="5A3278"/>
          </a:solidFill>
          <a:ln w="12700">
            <a:solidFill>
              <a:srgbClr val="5A327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20624" y="2542032"/>
            <a:ext cx="402336" cy="402336"/>
          </a:xfrm>
          <a:prstGeom prst="ellipse">
            <a:avLst/>
          </a:prstGeom>
          <a:solidFill>
            <a:srgbClr val="5A3278"/>
          </a:solidFill>
          <a:ln w="12700">
            <a:solidFill>
              <a:srgbClr val="5A327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20624" y="254203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32688" y="2523744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0D1B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Young Adult Strategy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932688" y="2816352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A3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 YPD + Pastor  |  6 months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384048" y="3054096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a Young Adult Council. Build a 12-month YPD calendar. Launch digital tools.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709160" y="2432304"/>
            <a:ext cx="42976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709160" y="2432304"/>
            <a:ext cx="64008" cy="1170432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55464" y="2542032"/>
            <a:ext cx="402336" cy="402336"/>
          </a:xfrm>
          <a:prstGeom prst="ellipse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55464" y="254203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367528" y="2523744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0D1B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Visible Planning Process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5367528" y="2816352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 Trustee Board + Leadership  |  120 days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818888" y="3054096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annual goals publicly. Hold quarterly progress updates. Celebrate wins.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74320" y="3694176"/>
            <a:ext cx="42976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274320" y="3694176"/>
            <a:ext cx="64008" cy="1170432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20624" y="3803904"/>
            <a:ext cx="402336" cy="402336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20624" y="380390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932688" y="3785616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0D1B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Mental Health Ministry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932688" y="4078224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 Pastoral Care Team  |  6 months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384048" y="4315968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counseling partnerships. Train class leaders. Preach a healing series.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4709160" y="3694176"/>
            <a:ext cx="42976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5D0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709160" y="3694176"/>
            <a:ext cx="64008" cy="1170432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855464" y="3803904"/>
            <a:ext cx="402336" cy="402336"/>
          </a:xfrm>
          <a:prstGeom prst="ellipse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55464" y="380390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5367528" y="3785616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0D1B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Membership Growth Plan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5367528" y="4078224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 Evangelism Committee  |  12 months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818888" y="4315968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specific membership goal. Create an invitational campaign. Track monthly.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0" y="4828032"/>
            <a:ext cx="91440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74320" y="484632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"Your next season is not correction — it is refinement and expansion."  |  Technology In Ministry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Assessment Platform — Sample Results Presentation</dc:title>
  <dc:subject>PptxGenJS Presentation</dc:subject>
  <dc:creator>Technology In Ministry</dc:creator>
  <cp:lastModifiedBy>Technology In Ministry</cp:lastModifiedBy>
  <cp:revision>1</cp:revision>
  <dcterms:created xsi:type="dcterms:W3CDTF">2026-04-07T00:56:43Z</dcterms:created>
  <dcterms:modified xsi:type="dcterms:W3CDTF">2026-04-07T00:56:43Z</dcterms:modified>
</cp:coreProperties>
</file>